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5999738" cy="25199975"/>
  <p:notesSz cx="7556500" cy="10693400"/>
  <p:defaultTextStyle>
    <a:defPPr>
      <a:defRPr lang="it-IT"/>
    </a:defPPr>
    <a:lvl1pPr marL="0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1pPr>
    <a:lvl2pPr marL="1274012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2pPr>
    <a:lvl3pPr marL="2548028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3pPr>
    <a:lvl4pPr marL="3822040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4pPr>
    <a:lvl5pPr marL="5096052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5pPr>
    <a:lvl6pPr marL="6370065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6pPr>
    <a:lvl7pPr marL="7644077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7pPr>
    <a:lvl8pPr marL="8918092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8pPr>
    <a:lvl9pPr marL="10192105" algn="l" defTabSz="2548028" rtl="0" eaLnBrk="1" latinLnBrk="0" hangingPunct="1">
      <a:defRPr sz="50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86" userDrawn="1">
          <p15:clr>
            <a:srgbClr val="A4A3A4"/>
          </p15:clr>
        </p15:guide>
        <p15:guide id="2" pos="10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1290" y="66"/>
      </p:cViewPr>
      <p:guideLst>
        <p:guide orient="horz" pos="6786"/>
        <p:guide pos="102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99984" y="7812000"/>
            <a:ext cx="3059977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99962" y="14111994"/>
            <a:ext cx="251998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9991" y="5796002"/>
            <a:ext cx="156598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539867" y="5796002"/>
            <a:ext cx="156598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988" y="1008007"/>
            <a:ext cx="323997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99988" y="5796002"/>
            <a:ext cx="323997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39912" y="23435985"/>
            <a:ext cx="11519916" cy="772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799991" y="23435985"/>
            <a:ext cx="8279940" cy="772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919819" y="23435985"/>
            <a:ext cx="8279940" cy="772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3103">
        <a:defRPr>
          <a:latin typeface="+mn-lt"/>
          <a:ea typeface="+mn-ea"/>
          <a:cs typeface="+mn-cs"/>
        </a:defRPr>
      </a:lvl2pPr>
      <a:lvl3pPr marL="646206">
        <a:defRPr>
          <a:latin typeface="+mn-lt"/>
          <a:ea typeface="+mn-ea"/>
          <a:cs typeface="+mn-cs"/>
        </a:defRPr>
      </a:lvl3pPr>
      <a:lvl4pPr marL="969310">
        <a:defRPr>
          <a:latin typeface="+mn-lt"/>
          <a:ea typeface="+mn-ea"/>
          <a:cs typeface="+mn-cs"/>
        </a:defRPr>
      </a:lvl4pPr>
      <a:lvl5pPr marL="1292413">
        <a:defRPr>
          <a:latin typeface="+mn-lt"/>
          <a:ea typeface="+mn-ea"/>
          <a:cs typeface="+mn-cs"/>
        </a:defRPr>
      </a:lvl5pPr>
      <a:lvl6pPr marL="1615516">
        <a:defRPr>
          <a:latin typeface="+mn-lt"/>
          <a:ea typeface="+mn-ea"/>
          <a:cs typeface="+mn-cs"/>
        </a:defRPr>
      </a:lvl6pPr>
      <a:lvl7pPr marL="1938619">
        <a:defRPr>
          <a:latin typeface="+mn-lt"/>
          <a:ea typeface="+mn-ea"/>
          <a:cs typeface="+mn-cs"/>
        </a:defRPr>
      </a:lvl7pPr>
      <a:lvl8pPr marL="2261723">
        <a:defRPr>
          <a:latin typeface="+mn-lt"/>
          <a:ea typeface="+mn-ea"/>
          <a:cs typeface="+mn-cs"/>
        </a:defRPr>
      </a:lvl8pPr>
      <a:lvl9pPr marL="25848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3103">
        <a:defRPr>
          <a:latin typeface="+mn-lt"/>
          <a:ea typeface="+mn-ea"/>
          <a:cs typeface="+mn-cs"/>
        </a:defRPr>
      </a:lvl2pPr>
      <a:lvl3pPr marL="646206">
        <a:defRPr>
          <a:latin typeface="+mn-lt"/>
          <a:ea typeface="+mn-ea"/>
          <a:cs typeface="+mn-cs"/>
        </a:defRPr>
      </a:lvl3pPr>
      <a:lvl4pPr marL="969310">
        <a:defRPr>
          <a:latin typeface="+mn-lt"/>
          <a:ea typeface="+mn-ea"/>
          <a:cs typeface="+mn-cs"/>
        </a:defRPr>
      </a:lvl4pPr>
      <a:lvl5pPr marL="1292413">
        <a:defRPr>
          <a:latin typeface="+mn-lt"/>
          <a:ea typeface="+mn-ea"/>
          <a:cs typeface="+mn-cs"/>
        </a:defRPr>
      </a:lvl5pPr>
      <a:lvl6pPr marL="1615516">
        <a:defRPr>
          <a:latin typeface="+mn-lt"/>
          <a:ea typeface="+mn-ea"/>
          <a:cs typeface="+mn-cs"/>
        </a:defRPr>
      </a:lvl6pPr>
      <a:lvl7pPr marL="1938619">
        <a:defRPr>
          <a:latin typeface="+mn-lt"/>
          <a:ea typeface="+mn-ea"/>
          <a:cs typeface="+mn-cs"/>
        </a:defRPr>
      </a:lvl7pPr>
      <a:lvl8pPr marL="2261723">
        <a:defRPr>
          <a:latin typeface="+mn-lt"/>
          <a:ea typeface="+mn-ea"/>
          <a:cs typeface="+mn-cs"/>
        </a:defRPr>
      </a:lvl8pPr>
      <a:lvl9pPr marL="258482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ject 2"/>
          <p:cNvPicPr/>
          <p:nvPr/>
        </p:nvPicPr>
        <p:blipFill rotWithShape="1">
          <a:blip r:embed="rId2" cstate="print"/>
          <a:srcRect t="15383" b="50001"/>
          <a:stretch/>
        </p:blipFill>
        <p:spPr>
          <a:xfrm>
            <a:off x="1045877" y="3213778"/>
            <a:ext cx="34305649" cy="4618099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79595" y="12371387"/>
            <a:ext cx="9067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/>
              <a:t>Molte persone infettate</a:t>
            </a:r>
          </a:p>
          <a:p>
            <a:pPr algn="ctr"/>
            <a:r>
              <a:rPr lang="it-IT" sz="6000" dirty="0"/>
              <a:t>sviluppano una malattia epatica cronica,</a:t>
            </a:r>
          </a:p>
          <a:p>
            <a:pPr algn="ctr"/>
            <a:r>
              <a:rPr lang="it-IT" sz="6000" dirty="0"/>
              <a:t>che può evolvere </a:t>
            </a:r>
          </a:p>
          <a:p>
            <a:pPr algn="ctr"/>
            <a:r>
              <a:rPr lang="it-IT" sz="6000" dirty="0"/>
              <a:t>in forme molto più gravi e progressive</a:t>
            </a:r>
          </a:p>
          <a:p>
            <a:pPr algn="ctr"/>
            <a:r>
              <a:rPr lang="it-IT" sz="6000" dirty="0"/>
              <a:t>che vanno dalla cirrosi</a:t>
            </a:r>
          </a:p>
          <a:p>
            <a:pPr algn="ctr"/>
            <a:r>
              <a:rPr lang="it-IT" sz="6000" dirty="0"/>
              <a:t>al cancro al fegato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511311" y="12449976"/>
            <a:ext cx="98597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/>
              <a:t>La maggior parte delle persone con epatite C cronica                 non presenta alcun sintomo o presenta solo sintomi generali come stanchezza cronica               e depressione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9850263" y="12340103"/>
            <a:ext cx="7608228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/>
              <a:t>La terapia disponibile da alcuni </a:t>
            </a:r>
            <a:r>
              <a:rPr lang="it-IT" sz="6000" dirty="0" smtClean="0"/>
              <a:t>anni  è </a:t>
            </a:r>
            <a:r>
              <a:rPr lang="it-IT" sz="6000" dirty="0"/>
              <a:t>semplice da assumere, sicura ed </a:t>
            </a:r>
            <a:r>
              <a:rPr lang="it-IT" sz="6000" dirty="0" smtClean="0"/>
              <a:t>     estremamente </a:t>
            </a:r>
            <a:r>
              <a:rPr lang="it-IT" sz="6000" dirty="0"/>
              <a:t>efficace. </a:t>
            </a:r>
          </a:p>
          <a:p>
            <a:pPr algn="ctr"/>
            <a:r>
              <a:rPr lang="it-IT" sz="6000" dirty="0"/>
              <a:t>Circa l’85% delle persone trattate guarisce completamente       eliminando l’infezione</a:t>
            </a:r>
            <a:endParaRPr lang="it-IT" sz="6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7484125" y="12200273"/>
            <a:ext cx="85579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/>
              <a:t>L’adozione                                       </a:t>
            </a:r>
            <a:r>
              <a:rPr lang="it-IT" sz="6000" dirty="0"/>
              <a:t>di misure igieniche</a:t>
            </a:r>
            <a:r>
              <a:rPr lang="it-IT" sz="6000" dirty="0" smtClean="0"/>
              <a:t>,                  </a:t>
            </a:r>
            <a:r>
              <a:rPr lang="it-IT" sz="6000" dirty="0"/>
              <a:t>volte a evitare il contatto          con sangue contaminato,             è l’unica forma </a:t>
            </a:r>
            <a:r>
              <a:rPr lang="it-IT" sz="6000" dirty="0" smtClean="0"/>
              <a:t>                                   di </a:t>
            </a:r>
            <a:r>
              <a:rPr lang="it-IT" sz="6000" dirty="0"/>
              <a:t>prevenzione disponibile contro l’epatite C</a:t>
            </a:r>
            <a:endParaRPr lang="it-IT" sz="6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97668" y="1093787"/>
            <a:ext cx="356020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0" b="1" dirty="0">
                <a:solidFill>
                  <a:srgbClr val="0033CC"/>
                </a:solidFill>
              </a:rPr>
              <a:t>Perché è così importante fare lo screening dell’epatite </a:t>
            </a:r>
            <a:r>
              <a:rPr lang="it-IT" sz="12000" b="1" dirty="0">
                <a:solidFill>
                  <a:srgbClr val="FF0000"/>
                </a:solidFill>
              </a:rPr>
              <a:t>C</a:t>
            </a:r>
            <a:endParaRPr lang="it-IT" sz="12000" b="1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794215" y="7332470"/>
            <a:ext cx="6705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0" b="1" dirty="0"/>
              <a:t>L’EPATITE C</a:t>
            </a:r>
          </a:p>
          <a:p>
            <a:pPr algn="ctr"/>
            <a:r>
              <a:rPr lang="it-IT" sz="7000" b="1" dirty="0"/>
              <a:t>È UN’INFEZIONE</a:t>
            </a:r>
          </a:p>
          <a:p>
            <a:pPr algn="ctr"/>
            <a:r>
              <a:rPr lang="it-IT" sz="7000" b="1" dirty="0"/>
              <a:t>PERICOLOSA</a:t>
            </a:r>
            <a:endParaRPr lang="it-IT" sz="70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103385" y="7568195"/>
            <a:ext cx="7696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0" b="1" dirty="0"/>
              <a:t>LO SCREENING</a:t>
            </a:r>
          </a:p>
          <a:p>
            <a:pPr algn="ctr"/>
            <a:r>
              <a:rPr lang="it-IT" sz="7000" b="1" dirty="0"/>
              <a:t>È L’UNICO MODO PER INDIVIDUARLA</a:t>
            </a:r>
            <a:endParaRPr lang="it-IT" sz="70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9072279" y="7831877"/>
            <a:ext cx="75652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0" b="1" dirty="0"/>
              <a:t>ESISTE UN’EFFICACE TERAPIA ANTIVIRALE</a:t>
            </a:r>
            <a:endParaRPr lang="it-IT" sz="70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8241081" y="7582174"/>
            <a:ext cx="66796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0" b="1" dirty="0"/>
              <a:t>NON ESISTE ATTUALMENTE    UN VACCINO</a:t>
            </a:r>
            <a:endParaRPr lang="it-IT" sz="7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129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SORO FRANCESCA</dc:creator>
  <cp:lastModifiedBy>Utente Windows</cp:lastModifiedBy>
  <cp:revision>6</cp:revision>
  <dcterms:created xsi:type="dcterms:W3CDTF">2022-08-17T21:15:35Z</dcterms:created>
  <dcterms:modified xsi:type="dcterms:W3CDTF">2022-08-18T06:28:08Z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2022-08-17T00:00:00Z</vt:filetime>
  </property>
</Properties>
</file>