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5999738" cy="25199975"/>
  <p:notesSz cx="7556500" cy="10693400"/>
  <p:defaultTextStyle>
    <a:defPPr>
      <a:defRPr lang="it-IT"/>
    </a:defPPr>
    <a:lvl1pPr marL="0" algn="l" defTabSz="2548028" rtl="0" eaLnBrk="1" latinLnBrk="0" hangingPunct="1">
      <a:defRPr sz="5017" kern="1200">
        <a:solidFill>
          <a:schemeClr val="tx1"/>
        </a:solidFill>
        <a:latin typeface="+mn-lt"/>
        <a:ea typeface="+mn-ea"/>
        <a:cs typeface="+mn-cs"/>
      </a:defRPr>
    </a:lvl1pPr>
    <a:lvl2pPr marL="1274012" algn="l" defTabSz="2548028" rtl="0" eaLnBrk="1" latinLnBrk="0" hangingPunct="1">
      <a:defRPr sz="5017" kern="1200">
        <a:solidFill>
          <a:schemeClr val="tx1"/>
        </a:solidFill>
        <a:latin typeface="+mn-lt"/>
        <a:ea typeface="+mn-ea"/>
        <a:cs typeface="+mn-cs"/>
      </a:defRPr>
    </a:lvl2pPr>
    <a:lvl3pPr marL="2548028" algn="l" defTabSz="2548028" rtl="0" eaLnBrk="1" latinLnBrk="0" hangingPunct="1">
      <a:defRPr sz="5017" kern="1200">
        <a:solidFill>
          <a:schemeClr val="tx1"/>
        </a:solidFill>
        <a:latin typeface="+mn-lt"/>
        <a:ea typeface="+mn-ea"/>
        <a:cs typeface="+mn-cs"/>
      </a:defRPr>
    </a:lvl3pPr>
    <a:lvl4pPr marL="3822040" algn="l" defTabSz="2548028" rtl="0" eaLnBrk="1" latinLnBrk="0" hangingPunct="1">
      <a:defRPr sz="5017" kern="1200">
        <a:solidFill>
          <a:schemeClr val="tx1"/>
        </a:solidFill>
        <a:latin typeface="+mn-lt"/>
        <a:ea typeface="+mn-ea"/>
        <a:cs typeface="+mn-cs"/>
      </a:defRPr>
    </a:lvl4pPr>
    <a:lvl5pPr marL="5096052" algn="l" defTabSz="2548028" rtl="0" eaLnBrk="1" latinLnBrk="0" hangingPunct="1">
      <a:defRPr sz="5017" kern="1200">
        <a:solidFill>
          <a:schemeClr val="tx1"/>
        </a:solidFill>
        <a:latin typeface="+mn-lt"/>
        <a:ea typeface="+mn-ea"/>
        <a:cs typeface="+mn-cs"/>
      </a:defRPr>
    </a:lvl5pPr>
    <a:lvl6pPr marL="6370065" algn="l" defTabSz="2548028" rtl="0" eaLnBrk="1" latinLnBrk="0" hangingPunct="1">
      <a:defRPr sz="5017" kern="1200">
        <a:solidFill>
          <a:schemeClr val="tx1"/>
        </a:solidFill>
        <a:latin typeface="+mn-lt"/>
        <a:ea typeface="+mn-ea"/>
        <a:cs typeface="+mn-cs"/>
      </a:defRPr>
    </a:lvl6pPr>
    <a:lvl7pPr marL="7644077" algn="l" defTabSz="2548028" rtl="0" eaLnBrk="1" latinLnBrk="0" hangingPunct="1">
      <a:defRPr sz="5017" kern="1200">
        <a:solidFill>
          <a:schemeClr val="tx1"/>
        </a:solidFill>
        <a:latin typeface="+mn-lt"/>
        <a:ea typeface="+mn-ea"/>
        <a:cs typeface="+mn-cs"/>
      </a:defRPr>
    </a:lvl7pPr>
    <a:lvl8pPr marL="8918092" algn="l" defTabSz="2548028" rtl="0" eaLnBrk="1" latinLnBrk="0" hangingPunct="1">
      <a:defRPr sz="5017" kern="1200">
        <a:solidFill>
          <a:schemeClr val="tx1"/>
        </a:solidFill>
        <a:latin typeface="+mn-lt"/>
        <a:ea typeface="+mn-ea"/>
        <a:cs typeface="+mn-cs"/>
      </a:defRPr>
    </a:lvl8pPr>
    <a:lvl9pPr marL="10192105" algn="l" defTabSz="2548028" rtl="0" eaLnBrk="1" latinLnBrk="0" hangingPunct="1">
      <a:defRPr sz="50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86" userDrawn="1">
          <p15:clr>
            <a:srgbClr val="A4A3A4"/>
          </p15:clr>
        </p15:guide>
        <p15:guide id="2" pos="10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" d="100"/>
          <a:sy n="18" d="100"/>
        </p:scale>
        <p:origin x="1290" y="66"/>
      </p:cViewPr>
      <p:guideLst>
        <p:guide orient="horz" pos="6786"/>
        <p:guide pos="102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99984" y="7812000"/>
            <a:ext cx="3059977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399962" y="14111994"/>
            <a:ext cx="2519981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799991" y="5796002"/>
            <a:ext cx="1565988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8539867" y="5796002"/>
            <a:ext cx="1565988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9988" y="1008007"/>
            <a:ext cx="323997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99988" y="5796002"/>
            <a:ext cx="323997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239912" y="23435985"/>
            <a:ext cx="11519916" cy="7720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799991" y="23435985"/>
            <a:ext cx="8279940" cy="7720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5919819" y="23435985"/>
            <a:ext cx="8279940" cy="7720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23103">
        <a:defRPr>
          <a:latin typeface="+mn-lt"/>
          <a:ea typeface="+mn-ea"/>
          <a:cs typeface="+mn-cs"/>
        </a:defRPr>
      </a:lvl2pPr>
      <a:lvl3pPr marL="646206">
        <a:defRPr>
          <a:latin typeface="+mn-lt"/>
          <a:ea typeface="+mn-ea"/>
          <a:cs typeface="+mn-cs"/>
        </a:defRPr>
      </a:lvl3pPr>
      <a:lvl4pPr marL="969310">
        <a:defRPr>
          <a:latin typeface="+mn-lt"/>
          <a:ea typeface="+mn-ea"/>
          <a:cs typeface="+mn-cs"/>
        </a:defRPr>
      </a:lvl4pPr>
      <a:lvl5pPr marL="1292413">
        <a:defRPr>
          <a:latin typeface="+mn-lt"/>
          <a:ea typeface="+mn-ea"/>
          <a:cs typeface="+mn-cs"/>
        </a:defRPr>
      </a:lvl5pPr>
      <a:lvl6pPr marL="1615516">
        <a:defRPr>
          <a:latin typeface="+mn-lt"/>
          <a:ea typeface="+mn-ea"/>
          <a:cs typeface="+mn-cs"/>
        </a:defRPr>
      </a:lvl6pPr>
      <a:lvl7pPr marL="1938619">
        <a:defRPr>
          <a:latin typeface="+mn-lt"/>
          <a:ea typeface="+mn-ea"/>
          <a:cs typeface="+mn-cs"/>
        </a:defRPr>
      </a:lvl7pPr>
      <a:lvl8pPr marL="2261723">
        <a:defRPr>
          <a:latin typeface="+mn-lt"/>
          <a:ea typeface="+mn-ea"/>
          <a:cs typeface="+mn-cs"/>
        </a:defRPr>
      </a:lvl8pPr>
      <a:lvl9pPr marL="258482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23103">
        <a:defRPr>
          <a:latin typeface="+mn-lt"/>
          <a:ea typeface="+mn-ea"/>
          <a:cs typeface="+mn-cs"/>
        </a:defRPr>
      </a:lvl2pPr>
      <a:lvl3pPr marL="646206">
        <a:defRPr>
          <a:latin typeface="+mn-lt"/>
          <a:ea typeface="+mn-ea"/>
          <a:cs typeface="+mn-cs"/>
        </a:defRPr>
      </a:lvl3pPr>
      <a:lvl4pPr marL="969310">
        <a:defRPr>
          <a:latin typeface="+mn-lt"/>
          <a:ea typeface="+mn-ea"/>
          <a:cs typeface="+mn-cs"/>
        </a:defRPr>
      </a:lvl4pPr>
      <a:lvl5pPr marL="1292413">
        <a:defRPr>
          <a:latin typeface="+mn-lt"/>
          <a:ea typeface="+mn-ea"/>
          <a:cs typeface="+mn-cs"/>
        </a:defRPr>
      </a:lvl5pPr>
      <a:lvl6pPr marL="1615516">
        <a:defRPr>
          <a:latin typeface="+mn-lt"/>
          <a:ea typeface="+mn-ea"/>
          <a:cs typeface="+mn-cs"/>
        </a:defRPr>
      </a:lvl6pPr>
      <a:lvl7pPr marL="1938619">
        <a:defRPr>
          <a:latin typeface="+mn-lt"/>
          <a:ea typeface="+mn-ea"/>
          <a:cs typeface="+mn-cs"/>
        </a:defRPr>
      </a:lvl7pPr>
      <a:lvl8pPr marL="2261723">
        <a:defRPr>
          <a:latin typeface="+mn-lt"/>
          <a:ea typeface="+mn-ea"/>
          <a:cs typeface="+mn-cs"/>
        </a:defRPr>
      </a:lvl8pPr>
      <a:lvl9pPr marL="258482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ject 2"/>
          <p:cNvPicPr/>
          <p:nvPr/>
        </p:nvPicPr>
        <p:blipFill rotWithShape="1">
          <a:blip r:embed="rId2" cstate="print"/>
          <a:srcRect t="15383" b="50001"/>
          <a:stretch/>
        </p:blipFill>
        <p:spPr>
          <a:xfrm>
            <a:off x="1045877" y="3213778"/>
            <a:ext cx="34305649" cy="4618099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79595" y="12371387"/>
            <a:ext cx="90678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dirty="0"/>
              <a:t>Molte persone infettate</a:t>
            </a:r>
          </a:p>
          <a:p>
            <a:pPr algn="ctr"/>
            <a:r>
              <a:rPr lang="it-IT" sz="6000" dirty="0"/>
              <a:t>sviluppano una malattia epatica cronica,</a:t>
            </a:r>
          </a:p>
          <a:p>
            <a:pPr algn="ctr"/>
            <a:r>
              <a:rPr lang="it-IT" sz="6000" dirty="0"/>
              <a:t>che può evolvere </a:t>
            </a:r>
          </a:p>
          <a:p>
            <a:pPr algn="ctr"/>
            <a:r>
              <a:rPr lang="it-IT" sz="6000" dirty="0"/>
              <a:t>in forme molto più gravi e progressive</a:t>
            </a:r>
          </a:p>
          <a:p>
            <a:pPr algn="ctr"/>
            <a:r>
              <a:rPr lang="it-IT" sz="6000" dirty="0"/>
              <a:t>che vanno dalla cirrosi</a:t>
            </a:r>
          </a:p>
          <a:p>
            <a:pPr algn="ctr"/>
            <a:r>
              <a:rPr lang="it-IT" sz="6000" dirty="0"/>
              <a:t>al cancro al fegato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9511311" y="12449976"/>
            <a:ext cx="985972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dirty="0"/>
              <a:t>La maggior parte delle persone con epatite C cronica                 non presenta alcun sintomo o presenta solo sintomi generali come stanchezza cronica               e depressione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9850263" y="12340103"/>
            <a:ext cx="7608228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dirty="0"/>
              <a:t>La terapia disponibile da alcuni </a:t>
            </a:r>
            <a:r>
              <a:rPr lang="it-IT" sz="6000" dirty="0" smtClean="0"/>
              <a:t>anni  è </a:t>
            </a:r>
            <a:r>
              <a:rPr lang="it-IT" sz="6000" dirty="0"/>
              <a:t>semplice da assumere, sicura ed </a:t>
            </a:r>
            <a:r>
              <a:rPr lang="it-IT" sz="6000" dirty="0" smtClean="0"/>
              <a:t>     estremamente </a:t>
            </a:r>
            <a:r>
              <a:rPr lang="it-IT" sz="6000" dirty="0"/>
              <a:t>efficace. </a:t>
            </a:r>
          </a:p>
          <a:p>
            <a:pPr algn="ctr"/>
            <a:r>
              <a:rPr lang="it-IT" sz="6000" dirty="0"/>
              <a:t>Circa l’85% delle persone trattate guarisce completamente       eliminando l’infezione</a:t>
            </a:r>
            <a:endParaRPr lang="it-IT" sz="60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27484125" y="12200273"/>
            <a:ext cx="855791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dirty="0" smtClean="0"/>
              <a:t>L’adozione                                       </a:t>
            </a:r>
            <a:r>
              <a:rPr lang="it-IT" sz="6000" dirty="0"/>
              <a:t>di misure igieniche</a:t>
            </a:r>
            <a:r>
              <a:rPr lang="it-IT" sz="6000" dirty="0" smtClean="0"/>
              <a:t>,                  </a:t>
            </a:r>
            <a:r>
              <a:rPr lang="it-IT" sz="6000" dirty="0"/>
              <a:t>volte a evitare il contatto          con sangue contaminato,             è l’unica forma </a:t>
            </a:r>
            <a:r>
              <a:rPr lang="it-IT" sz="6000" dirty="0" smtClean="0"/>
              <a:t>                                   di </a:t>
            </a:r>
            <a:r>
              <a:rPr lang="it-IT" sz="6000" dirty="0"/>
              <a:t>prevenzione disponibile contro l’epatite C</a:t>
            </a:r>
            <a:endParaRPr lang="it-IT" sz="60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397668" y="1093787"/>
            <a:ext cx="356020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0" b="1" dirty="0">
                <a:solidFill>
                  <a:srgbClr val="0033CC"/>
                </a:solidFill>
              </a:rPr>
              <a:t>Perché è così importante fare lo screening dell’epatite </a:t>
            </a:r>
            <a:r>
              <a:rPr lang="it-IT" sz="12000" b="1" dirty="0">
                <a:solidFill>
                  <a:srgbClr val="FF0000"/>
                </a:solidFill>
              </a:rPr>
              <a:t>C</a:t>
            </a:r>
            <a:endParaRPr lang="it-IT" sz="12000" b="1" dirty="0">
              <a:solidFill>
                <a:srgbClr val="FF0000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794215" y="7332470"/>
            <a:ext cx="6705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0" b="1" dirty="0"/>
              <a:t>L’EPATITE C</a:t>
            </a:r>
          </a:p>
          <a:p>
            <a:pPr algn="ctr"/>
            <a:r>
              <a:rPr lang="it-IT" sz="7000" b="1" dirty="0"/>
              <a:t>È UN’INFEZIONE</a:t>
            </a:r>
          </a:p>
          <a:p>
            <a:pPr algn="ctr"/>
            <a:r>
              <a:rPr lang="it-IT" sz="7000" b="1" dirty="0"/>
              <a:t>PERICOLOSA</a:t>
            </a:r>
            <a:endParaRPr lang="it-IT" sz="7000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0103385" y="7568195"/>
            <a:ext cx="7696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0" b="1" dirty="0"/>
              <a:t>LO SCREENING</a:t>
            </a:r>
          </a:p>
          <a:p>
            <a:pPr algn="ctr"/>
            <a:r>
              <a:rPr lang="it-IT" sz="7000" b="1" dirty="0"/>
              <a:t>È L’UNICO MODO PER INDIVIDUARLA</a:t>
            </a:r>
            <a:endParaRPr lang="it-IT" sz="7000" b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19072279" y="7831877"/>
            <a:ext cx="756523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0" b="1" dirty="0"/>
              <a:t>ESISTE UN’EFFICACE TERAPIA ANTIVIRALE</a:t>
            </a:r>
            <a:endParaRPr lang="it-IT" sz="7000" b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28241081" y="7582174"/>
            <a:ext cx="667967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0" b="1" dirty="0"/>
              <a:t>NON ESISTE ATTUALMENTE    UN VACCINO</a:t>
            </a:r>
            <a:endParaRPr lang="it-IT" sz="7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129</Words>
  <Application>Microsoft Office PowerPoint</Application>
  <PresentationFormat>Personalizzato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SORO FRANCESCA</dc:creator>
  <cp:lastModifiedBy>Utente Windows</cp:lastModifiedBy>
  <cp:revision>6</cp:revision>
  <dcterms:created xsi:type="dcterms:W3CDTF">2022-08-17T21:15:35Z</dcterms:created>
  <dcterms:modified xsi:type="dcterms:W3CDTF">2022-08-18T06:28:08Z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2022-08-17T00:00:00Z</vt:filetime>
  </property>
</Properties>
</file>